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 autoAdjust="0"/>
  </p:normalViewPr>
  <p:slideViewPr>
    <p:cSldViewPr snapToGrid="0">
      <p:cViewPr varScale="1">
        <p:scale>
          <a:sx n="122" d="100"/>
          <a:sy n="122" d="100"/>
        </p:scale>
        <p:origin x="84" y="1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5" d="100"/>
          <a:sy n="95" d="100"/>
        </p:scale>
        <p:origin x="3652" y="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B9E06-8660-46CF-8CC6-537C92AFAF19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0409F1-E007-41C0-9192-17924BC6A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90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409F1-E007-41C0-9192-17924BC6A1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104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409F1-E007-41C0-9192-17924BC6A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983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781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269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53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41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59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262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876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17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8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86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78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ECC7B-1D69-49FE-812E-7B8EE2BA82D7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A27D2-BA81-4458-A4A5-E37E3F340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980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8621" y="1559859"/>
            <a:ext cx="9144000" cy="906612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IBM DATA ANALYST CAPSTONE PROJECT</a:t>
            </a:r>
            <a:endParaRPr lang="en-US" sz="5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5058" y="2757563"/>
            <a:ext cx="9144000" cy="684884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Analysis on Emerging Technology Skills and Trends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560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15824" y="195072"/>
            <a:ext cx="11667744" cy="1164336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13232" y="457200"/>
            <a:ext cx="11241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Database – Findings and Implications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5488" y="1853184"/>
            <a:ext cx="48524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Findings</a:t>
            </a:r>
          </a:p>
          <a:p>
            <a:endParaRPr lang="en-US" dirty="0" smtClean="0"/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MySQL, Microsoft SQL server, PostgreSQL, SQLite and MongoDB are the top 5 most used databases at the moment.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Redis and Elasticsearch are relatively new tools and are set to gain more traction in the new IT space.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PostgreSQL remain at the top of list in both currently used and future trend databases.</a:t>
            </a:r>
            <a:endParaRPr lang="en-US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858256" y="1865376"/>
            <a:ext cx="5925312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Implications</a:t>
            </a:r>
          </a:p>
          <a:p>
            <a:endParaRPr lang="en-US" dirty="0" smtClean="0"/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/>
              <a:t>PostgreSQL is the most desired database to learn next year, even though it ranks second in current usage. This might indicate a growing preference for open-source relational databases that offer versatility and scalability</a:t>
            </a:r>
            <a:r>
              <a:rPr lang="en-US" dirty="0" smtClean="0"/>
              <a:t>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Companies still prefer open source databases.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/>
              <a:t>Despite its current lower usage, the strong interest in learning Elasticsearch suggests a growing trend toward full-text search engines and analytics tools in modern applications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043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133850" y="313359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https://us3.ca.analytics.ibm.com/bi/?perspective=dashboard&amp;id=iDCB4187228F54F5DB655A1B27CEC4820&amp;objRef=iDCB4187228F54F5DB655A1B27CEC4820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6305" y="474959"/>
            <a:ext cx="10271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DASHBOARD LINK</a:t>
            </a:r>
            <a:endParaRPr lang="en-US" sz="32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566305" y="1059734"/>
            <a:ext cx="11372850" cy="5196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05" y="2388178"/>
            <a:ext cx="2303318" cy="230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81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432" y="1526827"/>
            <a:ext cx="9272941" cy="51500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6305" y="474959"/>
            <a:ext cx="10271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CURRENT TECHNOLOGY USAGE - Dashboard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6305" y="1059734"/>
            <a:ext cx="11372850" cy="5196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8440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6305" y="474959"/>
            <a:ext cx="10271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FUTURE TECHNOLOGY TREND - Dashboard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491" y="1650317"/>
            <a:ext cx="8400950" cy="4653504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566305" y="1059734"/>
            <a:ext cx="11372850" cy="5196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962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6305" y="474959"/>
            <a:ext cx="10271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DEMOGRAPHICS- Dashboard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66305" y="1059734"/>
            <a:ext cx="11372850" cy="5196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918" y="1574400"/>
            <a:ext cx="7989641" cy="474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222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15824" y="195072"/>
            <a:ext cx="11667744" cy="1005078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13232" y="457200"/>
            <a:ext cx="11241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DISCUSSION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65019" y="1186919"/>
            <a:ext cx="10271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Overall findings and implications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0798" y="1916638"/>
            <a:ext cx="4852416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Findings</a:t>
            </a:r>
          </a:p>
          <a:p>
            <a:endParaRPr lang="en-US" dirty="0" smtClean="0"/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Most people in the IT profession have a bachelor’s degree.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Web development languages are the most popular and on-demand tools in the IT field currently.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The tech sector is majorly filled with young people under 40 years of age.</a:t>
            </a:r>
            <a:endParaRPr lang="en-US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58256" y="1865376"/>
            <a:ext cx="5925312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Implications</a:t>
            </a:r>
          </a:p>
          <a:p>
            <a:endParaRPr lang="en-US" dirty="0" smtClean="0"/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It is important for data professionals to develop proficiencies in NoSQL in addition to SQL databases.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Web development is still a very lucrative skill.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Less developed countries need more access to tech trainings and education.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756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4944" y="999744"/>
            <a:ext cx="43525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CONCLUSION</a:t>
            </a:r>
            <a:endParaRPr lang="en-US" sz="54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821680" y="3243072"/>
            <a:ext cx="5925312" cy="1157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pPr>
              <a:lnSpc>
                <a:spcPct val="150000"/>
              </a:lnSpc>
              <a:buClr>
                <a:schemeClr val="accent2">
                  <a:lumMod val="75000"/>
                </a:schemeClr>
              </a:buClr>
            </a:pPr>
            <a:r>
              <a:rPr lang="en-US" dirty="0" smtClean="0">
                <a:solidFill>
                  <a:schemeClr val="bg1"/>
                </a:solidFill>
              </a:rPr>
              <a:t>It is expedient to stay updated in the tech sector as the trends keep changing over time..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871216" y="2109216"/>
            <a:ext cx="0" cy="186537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2871216" y="3974592"/>
            <a:ext cx="2493264" cy="0"/>
          </a:xfrm>
          <a:prstGeom prst="straightConnector1">
            <a:avLst/>
          </a:prstGeom>
          <a:ln w="222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4293" y="743822"/>
            <a:ext cx="1797142" cy="143517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4893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15824" y="195072"/>
            <a:ext cx="11667744" cy="1005078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13232" y="457200"/>
            <a:ext cx="11241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APPENDIX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87" y="1854219"/>
            <a:ext cx="4578585" cy="42102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086" y="1936773"/>
            <a:ext cx="4597636" cy="404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857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688" y="1990166"/>
            <a:ext cx="5584360" cy="30451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61616" y="1139952"/>
            <a:ext cx="25359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Popular languages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048" y="1990166"/>
            <a:ext cx="5454930" cy="2921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21168" y="1139952"/>
            <a:ext cx="25359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Job postings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228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99744" y="1135768"/>
            <a:ext cx="7656575" cy="5886824"/>
          </a:xfrm>
          <a:prstGeom prst="hexagon">
            <a:avLst/>
          </a:prstGeom>
        </p:spPr>
      </p:pic>
      <p:sp>
        <p:nvSpPr>
          <p:cNvPr id="3" name="Hexagon 2"/>
          <p:cNvSpPr/>
          <p:nvPr/>
        </p:nvSpPr>
        <p:spPr>
          <a:xfrm rot="4200183">
            <a:off x="-1498279" y="1303698"/>
            <a:ext cx="9327684" cy="7266655"/>
          </a:xfrm>
          <a:prstGeom prst="hexagon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540752" y="170688"/>
            <a:ext cx="20909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2">
                    <a:lumMod val="75000"/>
                  </a:schemeClr>
                </a:solidFill>
                <a:latin typeface="Bahnschrift SemiBold Condensed" panose="020B0502040204020203" pitchFamily="34" charset="0"/>
              </a:rPr>
              <a:t>OUTLINE</a:t>
            </a:r>
            <a:endParaRPr lang="en-US" sz="4000" dirty="0">
              <a:solidFill>
                <a:schemeClr val="accent2">
                  <a:lumMod val="75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13428" y="1552723"/>
            <a:ext cx="475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Executive Summary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413428" y="2079938"/>
            <a:ext cx="475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413428" y="2611942"/>
            <a:ext cx="475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437120" y="3222868"/>
            <a:ext cx="47548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Results: 	</a:t>
            </a:r>
            <a:r>
              <a:rPr lang="en-US" sz="1200" dirty="0" smtClean="0"/>
              <a:t>Visualization – Charts</a:t>
            </a:r>
          </a:p>
          <a:p>
            <a:r>
              <a:rPr lang="en-US" sz="1200" dirty="0"/>
              <a:t>	</a:t>
            </a:r>
            <a:r>
              <a:rPr lang="en-US" sz="1200" dirty="0" smtClean="0"/>
              <a:t>Dashboards</a:t>
            </a:r>
            <a:endParaRPr 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7437120" y="4018460"/>
            <a:ext cx="475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Discussion:  </a:t>
            </a:r>
            <a:r>
              <a:rPr lang="en-US" sz="1200" dirty="0" smtClean="0"/>
              <a:t>Findings &amp; Implications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7437120" y="4629386"/>
            <a:ext cx="475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437120" y="5158509"/>
            <a:ext cx="475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808519" y="1649066"/>
            <a:ext cx="88323" cy="8832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002483" y="2176281"/>
            <a:ext cx="88323" cy="8832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6206838" y="2752446"/>
            <a:ext cx="88323" cy="8832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431973" y="3363566"/>
            <a:ext cx="88323" cy="8832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748234" y="4203126"/>
            <a:ext cx="88323" cy="8832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946806" y="4769890"/>
            <a:ext cx="88323" cy="8832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7133360" y="5299013"/>
            <a:ext cx="88323" cy="8832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9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74123" y="483177"/>
            <a:ext cx="7756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accent2">
                    <a:lumMod val="75000"/>
                  </a:schemeClr>
                </a:solidFill>
                <a:latin typeface="Bahnschrift SemiBold Condensed" panose="020B0502040204020203" pitchFamily="34" charset="0"/>
              </a:rPr>
              <a:t>EXECUTIVE SUMMARY</a:t>
            </a:r>
            <a:endParaRPr lang="en-US" sz="3200" b="1" dirty="0">
              <a:solidFill>
                <a:schemeClr val="accent2">
                  <a:lumMod val="75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33845" y="1283277"/>
            <a:ext cx="11372850" cy="5196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66355" y="1756063"/>
            <a:ext cx="1014152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Data contextualization and analysis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Methodology 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	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- Data gathering from IBM site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	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- Data analysis by python and MySQL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	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- Data visualizations using IBM Cognos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Results supported with graphs and trends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Discussion of overall finding and implications regarding the results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Final conclusions of the study was carried out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588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3569" y="426027"/>
            <a:ext cx="50240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INTRODUCTION</a:t>
            </a:r>
            <a:endParaRPr lang="en-US" sz="44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71499" y="1293668"/>
            <a:ext cx="11372850" cy="5196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98368" y="1648172"/>
            <a:ext cx="9047018" cy="235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The presentation report uses data analytics to highlight current project trends in need for skills related to programming language, databases and web frames.</a:t>
            </a:r>
            <a:endParaRPr lang="en-US" sz="1400" dirty="0">
              <a:solidFill>
                <a:schemeClr val="accent1">
                  <a:lumMod val="50000"/>
                </a:schemeClr>
              </a:solidFill>
              <a:latin typeface="Bahnschrift Light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The following were investigated using the data provided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	- </a:t>
            </a: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Programming languages currently in demand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	- </a:t>
            </a: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Database skills in demand</a:t>
            </a:r>
            <a:endParaRPr lang="en-US" sz="1400" dirty="0">
              <a:solidFill>
                <a:schemeClr val="accent1">
                  <a:lumMod val="50000"/>
                </a:schemeClr>
              </a:solidFill>
              <a:latin typeface="Bahnschrift Ligh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	- </a:t>
            </a: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Popular IDEs or WebFrames currently in demand and in future</a:t>
            </a:r>
            <a:endParaRPr lang="en-US" sz="1400" dirty="0">
              <a:solidFill>
                <a:schemeClr val="accent1">
                  <a:lumMod val="50000"/>
                </a:schemeClr>
              </a:solidFill>
              <a:latin typeface="Bahnschrift Light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Target audience for this research are IT professionals, HR managers and anyone interested in IT sector.</a:t>
            </a:r>
            <a:endParaRPr lang="en-US" sz="1400" dirty="0">
              <a:solidFill>
                <a:schemeClr val="accent1">
                  <a:lumMod val="50000"/>
                </a:schemeClr>
              </a:solidFill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783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3569" y="426027"/>
            <a:ext cx="50240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METHODOLOGY</a:t>
            </a:r>
            <a:endParaRPr lang="en-US" sz="44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71499" y="1293668"/>
            <a:ext cx="11372850" cy="5196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157845"/>
            <a:ext cx="2710295" cy="271029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629890" y="1689875"/>
            <a:ext cx="8143009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Collect survey data and understand the data</a:t>
            </a:r>
          </a:p>
          <a:p>
            <a:pPr>
              <a:lnSpc>
                <a:spcPct val="150000"/>
              </a:lnSpc>
              <a:buClr>
                <a:schemeClr val="accent2">
                  <a:lumMod val="75000"/>
                </a:schemeClr>
              </a:buClr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	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- Web scrapping, APIs, request libraries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Bahnschrift Light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Data wrangling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Exploratory Data Analysis (EDA)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Bahnschrift Ligh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	-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Analyze data distribution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Bahnschrift Ligh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	-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Handling outliers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Bahnschrift Ligh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	-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Correlations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Bahnschrift Light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Data visualization</a:t>
            </a:r>
          </a:p>
          <a:p>
            <a:pPr>
              <a:lnSpc>
                <a:spcPct val="150000"/>
              </a:lnSpc>
              <a:buClr>
                <a:schemeClr val="accent2">
                  <a:lumMod val="75000"/>
                </a:schemeClr>
              </a:buClr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	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- Highlight distribution of data, relationships and comparison of data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Bahnschrift Light" panose="020B0502040204020203" pitchFamily="34" charset="0"/>
              </a:rPr>
              <a:t>Creation of dashboards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281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35680" y="2206752"/>
            <a:ext cx="807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RESULTS</a:t>
            </a:r>
            <a:endParaRPr lang="en-US" sz="88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199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3568" y="426027"/>
            <a:ext cx="10271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PROGRAMMING LANGUAGE TRENDS</a:t>
            </a:r>
            <a:endParaRPr lang="en-US" sz="32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493568" y="1116884"/>
            <a:ext cx="11372850" cy="5196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56" y="2209622"/>
            <a:ext cx="5584360" cy="30451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416" y="2209622"/>
            <a:ext cx="5853538" cy="30451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59152" y="1542288"/>
            <a:ext cx="25359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CURRENT YEAR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54217" y="1543608"/>
            <a:ext cx="25359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NEXT YEAR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520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15824" y="195072"/>
            <a:ext cx="11667744" cy="1164336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13232" y="457200"/>
            <a:ext cx="11241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Programming Languages Trends – Findings and Implications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5488" y="1853184"/>
            <a:ext cx="4852416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Findings</a:t>
            </a:r>
          </a:p>
          <a:p>
            <a:endParaRPr lang="en-US" dirty="0" smtClean="0"/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err="1" smtClean="0"/>
              <a:t>Javascript</a:t>
            </a:r>
            <a:r>
              <a:rPr lang="en-US" dirty="0" smtClean="0"/>
              <a:t>, HTML, SQL, Shell languages and Python are the most used languages currently.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err="1"/>
              <a:t>Javascript</a:t>
            </a:r>
            <a:r>
              <a:rPr lang="en-US" dirty="0"/>
              <a:t>, HTML, SQL, </a:t>
            </a:r>
            <a:r>
              <a:rPr lang="en-US" dirty="0" smtClean="0"/>
              <a:t>Python and Typescript will be </a:t>
            </a:r>
            <a:r>
              <a:rPr lang="en-US" dirty="0"/>
              <a:t>the most used </a:t>
            </a:r>
            <a:r>
              <a:rPr lang="en-US" dirty="0" smtClean="0"/>
              <a:t>languages in future years.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Python will have more demand than SQL in next years</a:t>
            </a:r>
            <a:endParaRPr lang="en-US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858256" y="1865376"/>
            <a:ext cx="59253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Implications</a:t>
            </a:r>
          </a:p>
          <a:p>
            <a:endParaRPr lang="en-US" dirty="0" smtClean="0"/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err="1" smtClean="0"/>
              <a:t>Javascript</a:t>
            </a:r>
            <a:r>
              <a:rPr lang="en-US" dirty="0" smtClean="0"/>
              <a:t> and HTML are used for web development which means that web development skill has the highest demand.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Python is gaining more traction due to increase in demand for AI and ML skills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SQL is the most relevant language for data professionals.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009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3568" y="426027"/>
            <a:ext cx="10271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DATABASE TRENDS</a:t>
            </a:r>
            <a:endParaRPr lang="en-US" sz="3200" dirty="0">
              <a:solidFill>
                <a:schemeClr val="accent2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66305" y="1059734"/>
            <a:ext cx="11372850" cy="5196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352" y="2383219"/>
            <a:ext cx="5428495" cy="26927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100" y="2383219"/>
            <a:ext cx="4956553" cy="26927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59152" y="1672175"/>
            <a:ext cx="25359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CURRENT YEAR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54217" y="1673495"/>
            <a:ext cx="25359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NEXT YEAR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0773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</TotalTime>
  <Words>456</Words>
  <Application>Microsoft Office PowerPoint</Application>
  <PresentationFormat>Widescreen</PresentationFormat>
  <Paragraphs>92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Bahnschrift Light</vt:lpstr>
      <vt:lpstr>Bahnschrift SemiBold</vt:lpstr>
      <vt:lpstr>Bahnschrift SemiBold Condensed</vt:lpstr>
      <vt:lpstr>Calibri</vt:lpstr>
      <vt:lpstr>Calibri Light</vt:lpstr>
      <vt:lpstr>Wingdings</vt:lpstr>
      <vt:lpstr>Office Theme</vt:lpstr>
      <vt:lpstr>IBM DATA ANALYST CAPSTONE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DATA ANALYST CAPSTONE PROJECT</dc:title>
  <dc:creator>Microsoft account</dc:creator>
  <cp:lastModifiedBy>Microsoft account</cp:lastModifiedBy>
  <cp:revision>48</cp:revision>
  <dcterms:created xsi:type="dcterms:W3CDTF">2024-09-22T16:42:08Z</dcterms:created>
  <dcterms:modified xsi:type="dcterms:W3CDTF">2024-09-23T02:12:17Z</dcterms:modified>
</cp:coreProperties>
</file>

<file path=docProps/thumbnail.jpeg>
</file>